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8"/>
  </p:notesMasterIdLst>
  <p:sldIdLst>
    <p:sldId id="256" r:id="rId2"/>
    <p:sldId id="268" r:id="rId3"/>
    <p:sldId id="264" r:id="rId4"/>
    <p:sldId id="265" r:id="rId5"/>
    <p:sldId id="266" r:id="rId6"/>
    <p:sldId id="267" r:id="rId7"/>
    <p:sldId id="261" r:id="rId8"/>
    <p:sldId id="262" r:id="rId9"/>
    <p:sldId id="263" r:id="rId10"/>
    <p:sldId id="257" r:id="rId11"/>
    <p:sldId id="258" r:id="rId12"/>
    <p:sldId id="259" r:id="rId13"/>
    <p:sldId id="260" r:id="rId14"/>
    <p:sldId id="269" r:id="rId15"/>
    <p:sldId id="270" r:id="rId16"/>
    <p:sldId id="272" r:id="rId17"/>
    <p:sldId id="271" r:id="rId18"/>
    <p:sldId id="281" r:id="rId19"/>
    <p:sldId id="282" r:id="rId20"/>
    <p:sldId id="283" r:id="rId21"/>
    <p:sldId id="284" r:id="rId22"/>
    <p:sldId id="285" r:id="rId23"/>
    <p:sldId id="275" r:id="rId24"/>
    <p:sldId id="273" r:id="rId25"/>
    <p:sldId id="274" r:id="rId26"/>
    <p:sldId id="276" r:id="rId27"/>
    <p:sldId id="277" r:id="rId28"/>
    <p:sldId id="278" r:id="rId29"/>
    <p:sldId id="279" r:id="rId30"/>
    <p:sldId id="280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92" autoAdjust="0"/>
    <p:restoredTop sz="78596" autoAdjust="0"/>
  </p:normalViewPr>
  <p:slideViewPr>
    <p:cSldViewPr snapToGrid="0">
      <p:cViewPr varScale="1">
        <p:scale>
          <a:sx n="90" d="100"/>
          <a:sy n="90" d="100"/>
        </p:scale>
        <p:origin x="594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3DC22B-4C79-4D54-A790-3FC457D0A849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27A631-BF53-4C97-A469-36BBB7061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431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a.gov/air_traffic/publications/media/aim.pdf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4285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Jeppesen Syllabus – Stage III Ground Lesson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255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Jeppesen Syllabus – Stage III Ground Lesson 12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40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Jeppesen Syllabus – Stage III Ground Lesson 12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955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Jeppesen Syllabus – Stage III Ground Lesson 12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605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Stage III, Lesson 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3590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Stage III, Lesson 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770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4144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Stage III, Lesson 14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153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Above 3k, East=odd plus 500. West=even plus 500 feet</a:t>
            </a:r>
          </a:p>
          <a:p>
            <a:r>
              <a:rPr lang="en-US" dirty="0"/>
              <a:t>MAGNETIC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4371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115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718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general rule is:</a:t>
            </a:r>
          </a:p>
          <a:p>
            <a:r>
              <a:rPr lang="en-US" b="1" dirty="0"/>
              <a:t>If you read it, it's true. If you hear it, it's magnetic.</a:t>
            </a:r>
            <a:endParaRPr lang="en-US" dirty="0"/>
          </a:p>
          <a:p>
            <a:r>
              <a:rPr lang="en-US" dirty="0"/>
              <a:t>All charts and textual sources (METAR, TAF, winds aloft, surface analysis charts, </a:t>
            </a:r>
            <a:r>
              <a:rPr lang="en-US" dirty="0" err="1"/>
              <a:t>etc</a:t>
            </a:r>
            <a:r>
              <a:rPr lang="en-US" dirty="0"/>
              <a:t>) use true north as the reference.</a:t>
            </a:r>
          </a:p>
          <a:p>
            <a:r>
              <a:rPr lang="en-US" dirty="0"/>
              <a:t>ATIS/AWOS/ASOS broadcasts, or any information a controller gives you over the radio, is magnetic.</a:t>
            </a:r>
          </a:p>
          <a:p>
            <a:r>
              <a:rPr lang="en-US" dirty="0"/>
              <a:t>Wind direction broadcast over FAA radios is in reference to magnetic north.</a:t>
            </a:r>
          </a:p>
          <a:p>
            <a:r>
              <a:rPr lang="en-US" baseline="30000" dirty="0">
                <a:hlinkClick r:id="rId3"/>
              </a:rPr>
              <a:t>AIM Section 7-1-11</a:t>
            </a:r>
            <a:r>
              <a:rPr lang="en-US" baseline="30000" dirty="0"/>
              <a:t> (page 7-1-26 in the 5/26/16 edition)</a:t>
            </a:r>
            <a:endParaRPr lang="en-US" dirty="0"/>
          </a:p>
          <a:p>
            <a:r>
              <a:rPr lang="en-US" dirty="0"/>
              <a:t>One exception to the "if you hear it" rule is that a FSS briefer will read you the winds referenced to true north, since they're just reading you the charts/textual information.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6871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049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7690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970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718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5404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7151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733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545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True Course 318 degrees true</a:t>
            </a:r>
          </a:p>
          <a:p>
            <a:r>
              <a:rPr lang="en-US" dirty="0"/>
              <a:t>54 nm</a:t>
            </a:r>
          </a:p>
          <a:p>
            <a:r>
              <a:rPr lang="en-US" dirty="0"/>
              <a:t>Gallons used 172M 3.8g</a:t>
            </a:r>
          </a:p>
          <a:p>
            <a:r>
              <a:rPr lang="en-US" dirty="0"/>
              <a:t> 00:31 flight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72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Jeppesen Syllabus – Stage II Ground Lesson 09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045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Jeppesen Syllabus – Stage II Ground Lesson 09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39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Jeppesen Syllabus – Stage II Ground Lesson 09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56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Jeppesen Syllabus – Stage II Ground Lesson 09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EFAS Update: https://en.wikipedia.org/wiki/Flight_watch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EFAS now 122.2 – no more 122.0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Also FIS-B via ADS-B 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51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Jeppesen Syllabus – Stage III Ground Lesson 11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62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Jeppesen Syllabus – Stage III Ground Lesson 11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91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Jeppesen Syllabus – Stage III Ground Lesson 11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58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1E700B27-DE4C-4B9E-BB11-B9027034A00F}" type="datetimeFigureOut">
              <a:rPr lang="en-US" dirty="0"/>
              <a:pPr/>
              <a:t>6/13/2018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4739-9812-4A9F-890D-2AD6BA5F6EE8}" type="datetimeFigureOut">
              <a:rPr lang="en-US" dirty="0"/>
              <a:t>6/13/2018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45AC5-A3F8-44AA-BA8F-596CDCC976D3}" type="datetimeFigureOut">
              <a:rPr lang="en-US" dirty="0"/>
              <a:t>6/13/2018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B183-A821-4095-A363-9EC968635539}" type="datetimeFigureOut">
              <a:rPr lang="en-US" dirty="0"/>
              <a:t>6/13/2018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01B4-0AA5-45E6-B2E6-5FA4078AEBCF}" type="datetimeFigureOut">
              <a:rPr lang="en-US" dirty="0"/>
              <a:t>6/13/2018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335C-0450-40D7-8612-B3203BED4F28}" type="datetimeFigureOut">
              <a:rPr lang="en-US" dirty="0"/>
              <a:t>6/13/2018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A105-2A1C-4284-B4EA-07CF89B1A393}" type="datetimeFigureOut">
              <a:rPr lang="en-US" dirty="0"/>
              <a:t>6/13/2018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dirty="0"/>
              <a:t>6/13/2018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dirty="0"/>
              <a:t>6/13/2018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dirty="0"/>
              <a:t>6/13/2018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dirty="0"/>
              <a:t>6/13/2018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dirty="0"/>
              <a:t>6/13/2018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dirty="0"/>
              <a:t>6/13/2018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dirty="0"/>
              <a:t>6/13/2018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dirty="0"/>
              <a:t>6/13/2018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dirty="0"/>
              <a:t>6/13/2018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dirty="0"/>
              <a:t>6/13/2018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E0D914D-B099-4142-A885-11F276715148}" type="datetimeFigureOut">
              <a:rPr lang="en-US" dirty="0"/>
              <a:t>6/13/2018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slide" Target="slide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44.xml"/><Relationship Id="rId3" Type="http://schemas.openxmlformats.org/officeDocument/2006/relationships/hyperlink" Target="https://www.ecfr.gov/cgi-bin/text-idx?SID=5f8dcd124e08c24465a100eb3d5324e2&amp;mc=true&amp;node=pt14.2.91&amp;rgn=div5#se14.2.91_1103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5" Type="http://schemas.openxmlformats.org/officeDocument/2006/relationships/image" Target="../media/image3.png"/><Relationship Id="rId4" Type="http://schemas.openxmlformats.org/officeDocument/2006/relationships/hyperlink" Target="https://www.ecfr.gov/cgi-bin/text-idx?SID=5f8dcd124e08c24465a100eb3d5324e2&amp;mc=true&amp;node=pt14.2.91&amp;rgn=div5#se14.2.91_1151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slide" Target="slide28.xml"/><Relationship Id="rId3" Type="http://schemas.openxmlformats.org/officeDocument/2006/relationships/image" Target="../media/image5.png"/><Relationship Id="rId7" Type="http://schemas.openxmlformats.org/officeDocument/2006/relationships/slide" Target="slide26.xml"/><Relationship Id="rId12" Type="http://schemas.openxmlformats.org/officeDocument/2006/relationships/image" Target="../media/image8.pn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17.xml"/><Relationship Id="rId16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50.png"/><Relationship Id="rId5" Type="http://schemas.openxmlformats.org/officeDocument/2006/relationships/image" Target="../media/image30.png"/><Relationship Id="rId15" Type="http://schemas.openxmlformats.org/officeDocument/2006/relationships/image" Target="../media/image9.png"/><Relationship Id="rId10" Type="http://schemas.openxmlformats.org/officeDocument/2006/relationships/slide" Target="slide27.xml"/><Relationship Id="rId4" Type="http://schemas.openxmlformats.org/officeDocument/2006/relationships/slide" Target="slide24.xml"/><Relationship Id="rId9" Type="http://schemas.openxmlformats.org/officeDocument/2006/relationships/image" Target="../media/image7.png"/><Relationship Id="rId1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13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slide" Target="slide3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slide" Target="slide36.xml"/><Relationship Id="rId4" Type="http://schemas.openxmlformats.org/officeDocument/2006/relationships/slide" Target="slide33.xml"/><Relationship Id="rId9" Type="http://schemas.openxmlformats.org/officeDocument/2006/relationships/image" Target="../media/image14.png"/><Relationship Id="rId14" Type="http://schemas.openxmlformats.org/officeDocument/2006/relationships/slide" Target="slide4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7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slide" Target="slide46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slide" Target="slide38.xml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slide" Target="slide39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AF917-1F82-4CF2-9956-91988086FB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First Dual Cross Country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C8E1A2-1BDC-4742-AFF5-C51869E5A7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682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8E01E-A05F-48EB-83FC-43207A3E9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Review…questions?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02240-4A6F-4F55-92A2-8374886E3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Pilotage and Dead Reckoning</a:t>
            </a:r>
          </a:p>
          <a:p>
            <a:pPr lvl="1"/>
            <a:r>
              <a:rPr lang="en-US" dirty="0"/>
              <a:t>Pilotage, </a:t>
            </a:r>
          </a:p>
          <a:p>
            <a:pPr lvl="1"/>
            <a:r>
              <a:rPr lang="en-US" dirty="0"/>
              <a:t>Dead Reckoning</a:t>
            </a:r>
          </a:p>
          <a:p>
            <a:pPr lvl="1"/>
            <a:r>
              <a:rPr lang="en-US" dirty="0"/>
              <a:t>Flight Planning</a:t>
            </a:r>
          </a:p>
          <a:p>
            <a:pPr lvl="1"/>
            <a:r>
              <a:rPr lang="en-US" dirty="0"/>
              <a:t>VFR Cruising Altitudes</a:t>
            </a:r>
          </a:p>
          <a:p>
            <a:pPr lvl="1"/>
            <a:r>
              <a:rPr lang="en-US" dirty="0"/>
              <a:t>Flight Plan</a:t>
            </a:r>
          </a:p>
          <a:p>
            <a:pPr lvl="1"/>
            <a:r>
              <a:rPr lang="en-US" dirty="0"/>
              <a:t>Lost Procedures</a:t>
            </a:r>
          </a:p>
        </p:txBody>
      </p:sp>
    </p:spTree>
    <p:extLst>
      <p:ext uri="{BB962C8B-B14F-4D97-AF65-F5344CB8AC3E}">
        <p14:creationId xmlns:p14="http://schemas.microsoft.com/office/powerpoint/2010/main" val="1109513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66DAC-B7E5-4531-BF89-8C78A16F1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Review…questions?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A466A-1E73-42D7-885A-D14F100F2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VOR Navigation</a:t>
            </a:r>
          </a:p>
          <a:p>
            <a:pPr lvl="1"/>
            <a:r>
              <a:rPr lang="en-US" dirty="0"/>
              <a:t>Ground and Airborne equipment</a:t>
            </a:r>
          </a:p>
          <a:p>
            <a:pPr lvl="1"/>
            <a:r>
              <a:rPr lang="en-US" dirty="0"/>
              <a:t>VOR Orientation and Navigation</a:t>
            </a:r>
          </a:p>
          <a:p>
            <a:pPr lvl="1"/>
            <a:r>
              <a:rPr lang="en-US" dirty="0"/>
              <a:t>VOR Checkpoints and Test signals</a:t>
            </a:r>
          </a:p>
          <a:p>
            <a:pPr lvl="1"/>
            <a:r>
              <a:rPr lang="en-US" dirty="0"/>
              <a:t>VOR Precautions</a:t>
            </a:r>
          </a:p>
          <a:p>
            <a:pPr lvl="1"/>
            <a:r>
              <a:rPr lang="en-US" dirty="0"/>
              <a:t>HIS</a:t>
            </a:r>
          </a:p>
          <a:p>
            <a:pPr lvl="1"/>
            <a:r>
              <a:rPr lang="en-US" dirty="0"/>
              <a:t>DME</a:t>
            </a:r>
          </a:p>
        </p:txBody>
      </p:sp>
    </p:spTree>
    <p:extLst>
      <p:ext uri="{BB962C8B-B14F-4D97-AF65-F5344CB8AC3E}">
        <p14:creationId xmlns:p14="http://schemas.microsoft.com/office/powerpoint/2010/main" val="2383024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EA802-DB2C-457A-B9E2-E6A5BB972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Review…questions?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9F8D3-338D-482B-979B-887FFC014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ADF Navigation</a:t>
            </a:r>
          </a:p>
          <a:p>
            <a:pPr lvl="1"/>
            <a:r>
              <a:rPr lang="en-US" dirty="0"/>
              <a:t>ADF Equipment</a:t>
            </a:r>
          </a:p>
          <a:p>
            <a:pPr lvl="1"/>
            <a:r>
              <a:rPr lang="en-US" dirty="0"/>
              <a:t>Orientation</a:t>
            </a:r>
          </a:p>
          <a:p>
            <a:pPr lvl="1"/>
            <a:r>
              <a:rPr lang="en-US" dirty="0"/>
              <a:t>Homing</a:t>
            </a:r>
          </a:p>
          <a:p>
            <a:pPr lvl="1"/>
            <a:r>
              <a:rPr lang="en-US" dirty="0"/>
              <a:t>ADF Intercepts and Tracking</a:t>
            </a:r>
          </a:p>
          <a:p>
            <a:pPr lvl="1"/>
            <a:r>
              <a:rPr lang="en-US" dirty="0"/>
              <a:t>Movable Card Indicator</a:t>
            </a:r>
          </a:p>
          <a:p>
            <a:pPr lvl="1"/>
            <a:r>
              <a:rPr lang="en-US" dirty="0"/>
              <a:t>RMI (Radio Magnetic Indicator)</a:t>
            </a:r>
          </a:p>
          <a:p>
            <a:pPr lvl="1"/>
            <a:r>
              <a:rPr lang="en-US" dirty="0"/>
              <a:t>ADF Limitations</a:t>
            </a:r>
          </a:p>
        </p:txBody>
      </p:sp>
    </p:spTree>
    <p:extLst>
      <p:ext uri="{BB962C8B-B14F-4D97-AF65-F5344CB8AC3E}">
        <p14:creationId xmlns:p14="http://schemas.microsoft.com/office/powerpoint/2010/main" val="2600315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45496-5E4E-4842-9827-617E1EE4C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Review…questions?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7905C-AE3A-4EBA-A741-FD1D1319D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Advanced Navigation</a:t>
            </a:r>
          </a:p>
          <a:p>
            <a:pPr lvl="1"/>
            <a:r>
              <a:rPr lang="en-US" dirty="0"/>
              <a:t>VOR/DME based navigation</a:t>
            </a:r>
          </a:p>
          <a:p>
            <a:pPr lvl="1"/>
            <a:r>
              <a:rPr lang="en-US" dirty="0"/>
              <a:t>INS </a:t>
            </a:r>
          </a:p>
          <a:p>
            <a:pPr lvl="1"/>
            <a:r>
              <a:rPr lang="en-US" dirty="0"/>
              <a:t>GPS</a:t>
            </a:r>
          </a:p>
        </p:txBody>
      </p:sp>
    </p:spTree>
    <p:extLst>
      <p:ext uri="{BB962C8B-B14F-4D97-AF65-F5344CB8AC3E}">
        <p14:creationId xmlns:p14="http://schemas.microsoft.com/office/powerpoint/2010/main" val="749634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5C0B5A13-66F6-427C-8F7B-012D0269B57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38507630"/>
                  </p:ext>
                </p:extLst>
              </p:nvPr>
            </p:nvGraphicFramePr>
            <p:xfrm>
              <a:off x="4534345" y="2727250"/>
              <a:ext cx="6401588" cy="3600893"/>
            </p:xfrm>
            <a:graphic>
              <a:graphicData uri="http://schemas.microsoft.com/office/powerpoint/2016/slidezoom">
                <pslz:sldZm>
                  <pslz:sldZmObj sldId="280" cId="1003689787">
                    <pslz:zmPr id="{4A4FD3AF-155F-4474-8946-EA092FB4543B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401588" cy="36008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C0B5A13-66F6-427C-8F7B-012D0269B5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34345" y="2727250"/>
                <a:ext cx="6401588" cy="360089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FBB71ADB-EBAC-4AFE-9041-260DF1FCD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Country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2EC9D-231C-49D1-80F8-1C0588283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flight planning process</a:t>
            </a:r>
          </a:p>
          <a:p>
            <a:pPr lvl="1"/>
            <a:r>
              <a:rPr lang="en-US" dirty="0"/>
              <a:t>Flight Overview</a:t>
            </a:r>
          </a:p>
          <a:p>
            <a:pPr lvl="1"/>
            <a:r>
              <a:rPr lang="en-US" dirty="0"/>
              <a:t>Developing a route</a:t>
            </a:r>
          </a:p>
          <a:p>
            <a:pPr lvl="1"/>
            <a:r>
              <a:rPr lang="en-US" dirty="0"/>
              <a:t>Preflight weather briefing</a:t>
            </a:r>
          </a:p>
          <a:p>
            <a:pPr lvl="1"/>
            <a:r>
              <a:rPr lang="en-US" dirty="0"/>
              <a:t>Completing a Navigation Log</a:t>
            </a:r>
          </a:p>
          <a:p>
            <a:pPr lvl="1"/>
            <a:r>
              <a:rPr lang="en-US" dirty="0"/>
              <a:t>Flight Plan – creating and filing</a:t>
            </a:r>
          </a:p>
          <a:p>
            <a:pPr lvl="1"/>
            <a:r>
              <a:rPr lang="en-US" dirty="0"/>
              <a:t>Preflight inspection</a:t>
            </a:r>
          </a:p>
        </p:txBody>
      </p:sp>
    </p:spTree>
    <p:extLst>
      <p:ext uri="{BB962C8B-B14F-4D97-AF65-F5344CB8AC3E}">
        <p14:creationId xmlns:p14="http://schemas.microsoft.com/office/powerpoint/2010/main" val="7915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71ADB-EBAC-4AFE-9041-260DF1FCD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Country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2EC9D-231C-49D1-80F8-1C0588283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Flight</a:t>
            </a:r>
          </a:p>
          <a:p>
            <a:pPr lvl="1"/>
            <a:r>
              <a:rPr lang="en-US" dirty="0"/>
              <a:t>Departure – KCRQ</a:t>
            </a:r>
          </a:p>
          <a:p>
            <a:pPr lvl="1"/>
            <a:r>
              <a:rPr lang="en-US" dirty="0"/>
              <a:t>Destination – KCNO (Chino)</a:t>
            </a:r>
          </a:p>
          <a:p>
            <a:pPr lvl="1"/>
            <a:r>
              <a:rPr lang="en-US" dirty="0"/>
              <a:t>Diversion airport</a:t>
            </a:r>
          </a:p>
          <a:p>
            <a:pPr lvl="1"/>
            <a:r>
              <a:rPr lang="en-US" dirty="0"/>
              <a:t>Return to KCRQ</a:t>
            </a:r>
          </a:p>
          <a:p>
            <a:pPr lvl="1"/>
            <a:r>
              <a:rPr lang="en-US" dirty="0"/>
              <a:t>Two souls; Student and CFI both in front seat (JD is 145 lbs.)</a:t>
            </a:r>
          </a:p>
          <a:p>
            <a:pPr lvl="1"/>
            <a:r>
              <a:rPr lang="en-US" dirty="0"/>
              <a:t>Full fuel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215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60759-1ABE-4A40-B397-4068F89E7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Country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0A6DF-F1C1-4B8C-B6C0-485A11310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dirty="0" err="1"/>
              <a:t>Regs</a:t>
            </a:r>
            <a:r>
              <a:rPr lang="en-US" dirty="0"/>
              <a:t> – what do we need?</a:t>
            </a:r>
          </a:p>
          <a:p>
            <a:pPr lvl="1"/>
            <a:r>
              <a:rPr lang="en-US" dirty="0"/>
              <a:t>Called out in CFR 14, Part 91, </a:t>
            </a:r>
            <a:r>
              <a:rPr lang="en-US" dirty="0">
                <a:hlinkClick r:id="rId3"/>
              </a:rPr>
              <a:t>91.103</a:t>
            </a:r>
            <a:r>
              <a:rPr lang="en-US" dirty="0"/>
              <a:t> (preflight action)</a:t>
            </a:r>
          </a:p>
          <a:p>
            <a:pPr lvl="2"/>
            <a:r>
              <a:rPr lang="en-US" dirty="0"/>
              <a:t>Weather reports and forecasts (WX-Brief/DUATS/Foreflight, etc.)</a:t>
            </a:r>
          </a:p>
          <a:p>
            <a:pPr lvl="2"/>
            <a:r>
              <a:rPr lang="en-US" dirty="0"/>
              <a:t>Fuel requirements for the flight</a:t>
            </a:r>
          </a:p>
          <a:p>
            <a:pPr lvl="2"/>
            <a:r>
              <a:rPr lang="en-US" dirty="0"/>
              <a:t>Alternatives if the flight cannot be completed (diversion)</a:t>
            </a:r>
          </a:p>
          <a:p>
            <a:pPr lvl="2"/>
            <a:r>
              <a:rPr lang="en-US" dirty="0"/>
              <a:t>Runway lengths at airport of intended use (ANY flight - Chart Supplement, Sectional)</a:t>
            </a:r>
          </a:p>
          <a:p>
            <a:pPr lvl="2"/>
            <a:r>
              <a:rPr lang="en-US" dirty="0"/>
              <a:t>Takeoff and Landing performance data (POH/AFM)</a:t>
            </a:r>
          </a:p>
          <a:p>
            <a:pPr lvl="1"/>
            <a:r>
              <a:rPr lang="en-US" dirty="0"/>
              <a:t>Fuel requirements. VFR day requirements (</a:t>
            </a:r>
            <a:r>
              <a:rPr lang="en-US" dirty="0">
                <a:hlinkClick r:id="rId4"/>
              </a:rPr>
              <a:t>91.151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First airport, alternate then 30 minutes at normal cruise</a:t>
            </a:r>
          </a:p>
          <a:p>
            <a:pPr lvl="3"/>
            <a:r>
              <a:rPr lang="en-US" dirty="0"/>
              <a:t>Night – 45 mins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A0E9B330-7C34-4789-818A-4F9FBA17E84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40909815"/>
                  </p:ext>
                </p:extLst>
              </p:nvPr>
            </p:nvGraphicFramePr>
            <p:xfrm>
              <a:off x="10658150" y="2848197"/>
              <a:ext cx="1032539" cy="580803"/>
            </p:xfrm>
            <a:graphic>
              <a:graphicData uri="http://schemas.microsoft.com/office/powerpoint/2016/slidezoom">
                <pslz:sldZm>
                  <pslz:sldZmObj sldId="298" cId="1241506322">
                    <pslz:zmPr id="{1A4025A1-F4D8-41C8-8F04-2925159624D3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32539" cy="58080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Slide Zoom 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A0E9B330-7C34-4789-818A-4F9FBA17E8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58150" y="2848197"/>
                <a:ext cx="1032539" cy="58080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E3299F65-EECF-4E36-93F6-4EBDD77A613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20210374"/>
                  </p:ext>
                </p:extLst>
              </p:nvPr>
            </p:nvGraphicFramePr>
            <p:xfrm>
              <a:off x="10546006" y="4671680"/>
              <a:ext cx="1256825" cy="706964"/>
            </p:xfrm>
            <a:graphic>
              <a:graphicData uri="http://schemas.microsoft.com/office/powerpoint/2016/slidezoom">
                <pslz:sldZm>
                  <pslz:sldZmObj sldId="299" cId="2153458134">
                    <pslz:zmPr id="{E0DFEF30-1E52-4DD2-A193-8C1E6D275D26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56825" cy="70696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Slide Zoom 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E3299F65-EECF-4E36-93F6-4EBDD77A61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546006" y="4671680"/>
                <a:ext cx="1256825" cy="70696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5090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6388D-48C4-415D-9F2F-F5949B3FA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need?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67608-8EEA-4557-9548-3B3DD8FAE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Sectional Chart</a:t>
            </a:r>
          </a:p>
          <a:p>
            <a:r>
              <a:rPr lang="en-US" dirty="0"/>
              <a:t>Chart Supplement</a:t>
            </a:r>
          </a:p>
          <a:p>
            <a:r>
              <a:rPr lang="en-US" dirty="0"/>
              <a:t>Flight Computer (E6B)</a:t>
            </a:r>
          </a:p>
          <a:p>
            <a:r>
              <a:rPr lang="en-US" dirty="0"/>
              <a:t>Plotter </a:t>
            </a:r>
          </a:p>
          <a:p>
            <a:r>
              <a:rPr lang="en-US" dirty="0"/>
              <a:t>Weight and Balance information for our airplane</a:t>
            </a:r>
          </a:p>
          <a:p>
            <a:r>
              <a:rPr lang="en-US" dirty="0"/>
              <a:t>Flight Performance for our airplane</a:t>
            </a:r>
          </a:p>
          <a:p>
            <a:r>
              <a:rPr lang="en-US" dirty="0"/>
              <a:t>A Navigation Log (Jeppesen in this case)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128890D8-87DE-4DBB-AE4E-33D00923E28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52737508"/>
                  </p:ext>
                </p:extLst>
              </p:nvPr>
            </p:nvGraphicFramePr>
            <p:xfrm>
              <a:off x="7670490" y="4873699"/>
              <a:ext cx="3048000" cy="1714500"/>
            </p:xfrm>
            <a:graphic>
              <a:graphicData uri="http://schemas.microsoft.com/office/powerpoint/2016/slidezoom">
                <pslz:sldZm>
                  <pslz:sldZmObj sldId="273" cId="3366009193">
                    <pslz:zmPr id="{7BA3D825-D405-4B66-820D-6E7E47C637A1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28890D8-87DE-4DBB-AE4E-33D00923E2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70490" y="4873699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41D6E78D-E9A4-4FF3-891C-39851D8F09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5864231"/>
                  </p:ext>
                </p:extLst>
              </p:nvPr>
            </p:nvGraphicFramePr>
            <p:xfrm>
              <a:off x="6624955" y="2598184"/>
              <a:ext cx="3048000" cy="1714500"/>
            </p:xfrm>
            <a:graphic>
              <a:graphicData uri="http://schemas.microsoft.com/office/powerpoint/2016/slidezoom">
                <pslz:sldZm>
                  <pslz:sldZmObj sldId="276" cId="498045874">
                    <pslz:zmPr id="{727BFF8C-E99E-4DF5-AD2D-8F4392F7AD1A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41D6E78D-E9A4-4FF3-891C-39851D8F09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24955" y="2598184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609988A5-E4BA-4E78-89C4-CD2C00D2F1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77458045"/>
                  </p:ext>
                </p:extLst>
              </p:nvPr>
            </p:nvGraphicFramePr>
            <p:xfrm>
              <a:off x="9105468" y="3034266"/>
              <a:ext cx="3048000" cy="1714500"/>
            </p:xfrm>
            <a:graphic>
              <a:graphicData uri="http://schemas.microsoft.com/office/powerpoint/2016/slidezoom">
                <pslz:sldZm>
                  <pslz:sldZmObj sldId="277" cId="805556664">
                    <pslz:zmPr id="{20DCDAEB-9D11-4AA0-BF7E-C61D71794907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609988A5-E4BA-4E78-89C4-CD2C00D2F1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105468" y="303426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4857FB9C-A89D-473A-83E6-36756568548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85797418"/>
                  </p:ext>
                </p:extLst>
              </p:nvPr>
            </p:nvGraphicFramePr>
            <p:xfrm>
              <a:off x="5151411" y="5377713"/>
              <a:ext cx="2631622" cy="1480287"/>
            </p:xfrm>
            <a:graphic>
              <a:graphicData uri="http://schemas.microsoft.com/office/powerpoint/2016/slidezoom">
                <pslz:sldZm>
                  <pslz:sldZmObj sldId="278" cId="39999284">
                    <pslz:zmPr id="{7D04536C-44D9-455B-8F41-702ACA33E204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31622" cy="148028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4857FB9C-A89D-473A-83E6-3675656854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51411" y="5377713"/>
                <a:ext cx="2631622" cy="148028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8E22C355-A4B4-4F45-8495-ECC70AACAC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88525169"/>
                  </p:ext>
                </p:extLst>
              </p:nvPr>
            </p:nvGraphicFramePr>
            <p:xfrm>
              <a:off x="4118606" y="2663751"/>
              <a:ext cx="2348616" cy="1321096"/>
            </p:xfrm>
            <a:graphic>
              <a:graphicData uri="http://schemas.microsoft.com/office/powerpoint/2016/slidezoom">
                <pslz:sldZm>
                  <pslz:sldZmObj sldId="279" cId="3032150220">
                    <pslz:zmPr id="{5D4DE5AC-B2CA-4036-8169-9D8725108CC5}" returnToParent="0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48616" cy="132109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8E22C355-A4B4-4F45-8495-ECC70AACAC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18606" y="2663751"/>
                <a:ext cx="2348616" cy="132109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8293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F95E-91C2-47A6-B20B-4A4C7BD67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 going? Which Route?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661C4-A879-4297-94B2-91B64FDF2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Pick a destination – KORS?</a:t>
            </a:r>
          </a:p>
          <a:p>
            <a:r>
              <a:rPr lang="en-US" dirty="0"/>
              <a:t>Put first entry in </a:t>
            </a:r>
            <a:r>
              <a:rPr lang="en-US" dirty="0" err="1"/>
              <a:t>NavLog</a:t>
            </a:r>
            <a:r>
              <a:rPr lang="en-US" dirty="0"/>
              <a:t> – KPAE</a:t>
            </a:r>
          </a:p>
          <a:p>
            <a:r>
              <a:rPr lang="en-US" dirty="0"/>
              <a:t>Next enter Top Of Climb (TOC)</a:t>
            </a:r>
          </a:p>
          <a:p>
            <a:r>
              <a:rPr lang="en-US" dirty="0"/>
              <a:t>Enter additional waypoints</a:t>
            </a:r>
          </a:p>
          <a:p>
            <a:r>
              <a:rPr lang="en-US" dirty="0"/>
              <a:t>Enter Top Of Descent (TOD)</a:t>
            </a:r>
          </a:p>
          <a:p>
            <a:r>
              <a:rPr lang="en-US" dirty="0"/>
              <a:t>Enter final destination</a:t>
            </a:r>
          </a:p>
          <a:p>
            <a:endParaRPr lang="en-US" dirty="0"/>
          </a:p>
          <a:p>
            <a:r>
              <a:rPr lang="en-US" dirty="0"/>
              <a:t>Pick Altitude based on VFR Flight Rules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552A917E-5153-4E9A-AA00-D49F73B03AB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8352892"/>
                  </p:ext>
                </p:extLst>
              </p:nvPr>
            </p:nvGraphicFramePr>
            <p:xfrm>
              <a:off x="6288776" y="2789717"/>
              <a:ext cx="5134343" cy="2888068"/>
            </p:xfrm>
            <a:graphic>
              <a:graphicData uri="http://schemas.microsoft.com/office/powerpoint/2016/slidezoom">
                <pslz:sldZm>
                  <pslz:sldZmObj sldId="287" cId="2246442678">
                    <pslz:zmPr id="{C2D014AA-0CC6-4809-99E9-F15383BF3613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134343" cy="288806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8" name="Slide Zoom 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52A917E-5153-4E9A-AA00-D49F73B03A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88776" y="2789717"/>
                <a:ext cx="5134343" cy="288806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4149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01129-DA5C-49D2-A1DC-9EFD48EF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True Course, Wind and TOC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D5F89-B147-4284-99EC-142280FED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Draw lines between checkpoints on sectional</a:t>
            </a:r>
          </a:p>
          <a:p>
            <a:r>
              <a:rPr lang="en-US" dirty="0"/>
              <a:t>Get Winds and rule of thumb temperature and winds aloft</a:t>
            </a:r>
          </a:p>
          <a:p>
            <a:r>
              <a:rPr lang="en-US" dirty="0"/>
              <a:t>Using POH, determine TAS and distance to TOC</a:t>
            </a:r>
          </a:p>
          <a:p>
            <a:pPr lvl="1"/>
            <a:r>
              <a:rPr lang="en-US" dirty="0"/>
              <a:t>Plus taxi, takeoff and fuel burned to TOC</a:t>
            </a:r>
          </a:p>
          <a:p>
            <a:pPr lvl="1"/>
            <a:r>
              <a:rPr lang="en-US" dirty="0"/>
              <a:t>Add to </a:t>
            </a:r>
            <a:r>
              <a:rPr lang="en-US" dirty="0" err="1"/>
              <a:t>Nav</a:t>
            </a:r>
            <a:r>
              <a:rPr lang="en-US" dirty="0"/>
              <a:t> Log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B98C3B8D-D3A2-4101-BDDB-7C060E22AD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7179109"/>
                  </p:ext>
                </p:extLst>
              </p:nvPr>
            </p:nvGraphicFramePr>
            <p:xfrm>
              <a:off x="9604477" y="3401175"/>
              <a:ext cx="2246754" cy="1263799"/>
            </p:xfrm>
            <a:graphic>
              <a:graphicData uri="http://schemas.microsoft.com/office/powerpoint/2016/slidezoom">
                <pslz:sldZm>
                  <pslz:sldZmObj sldId="288" cId="2017609330">
                    <pslz:zmPr id="{D42F718C-B211-420A-9513-7DE568D355D5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46754" cy="126379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Slide Zoom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B98C3B8D-D3A2-4101-BDDB-7C060E22AD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04477" y="3401175"/>
                <a:ext cx="2246754" cy="126379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7E762F9F-5E30-4380-B6A1-5EA59F086F3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11942550"/>
                  </p:ext>
                </p:extLst>
              </p:nvPr>
            </p:nvGraphicFramePr>
            <p:xfrm>
              <a:off x="8371101" y="4724178"/>
              <a:ext cx="3048000" cy="1714500"/>
            </p:xfrm>
            <a:graphic>
              <a:graphicData uri="http://schemas.microsoft.com/office/powerpoint/2016/slidezoom">
                <pslz:sldZm>
                  <pslz:sldZmObj sldId="289" cId="1844011364">
                    <pslz:zmPr id="{56F0D54C-5359-4C62-8A68-7AA9F0DF7BD2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Slide Zoom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7E762F9F-5E30-4380-B6A1-5EA59F086F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71101" y="472417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9D6311CB-9712-49C2-8DA0-97136A0E60B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70026711"/>
                  </p:ext>
                </p:extLst>
              </p:nvPr>
            </p:nvGraphicFramePr>
            <p:xfrm>
              <a:off x="3132703" y="5142835"/>
              <a:ext cx="2317899" cy="1303818"/>
            </p:xfrm>
            <a:graphic>
              <a:graphicData uri="http://schemas.microsoft.com/office/powerpoint/2016/slidezoom">
                <pslz:sldZm>
                  <pslz:sldZmObj sldId="290" cId="24472539">
                    <pslz:zmPr id="{4056DF5A-FA09-4595-9873-0E622D562DCE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17899" cy="130381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Slide Zoom 8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9D6311CB-9712-49C2-8DA0-97136A0E60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32703" y="5142835"/>
                <a:ext cx="2317899" cy="130381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34E60746-1C60-4365-83D5-4A1D0C71E8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4668421"/>
                  </p:ext>
                </p:extLst>
              </p:nvPr>
            </p:nvGraphicFramePr>
            <p:xfrm>
              <a:off x="5879446" y="5142835"/>
              <a:ext cx="2317899" cy="1303818"/>
            </p:xfrm>
            <a:graphic>
              <a:graphicData uri="http://schemas.microsoft.com/office/powerpoint/2016/slidezoom">
                <pslz:sldZm>
                  <pslz:sldZmObj sldId="291" cId="942280094">
                    <pslz:zmPr id="{F8434CD8-4A46-446E-9BEF-72114B09081E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17899" cy="130381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Slide Zoom 1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34E60746-1C60-4365-83D5-4A1D0C71E8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79446" y="5142835"/>
                <a:ext cx="2317899" cy="130381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8CE4BD4E-7782-4211-893A-A2BAF981C28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2875888"/>
                  </p:ext>
                </p:extLst>
              </p:nvPr>
            </p:nvGraphicFramePr>
            <p:xfrm>
              <a:off x="10049604" y="2096792"/>
              <a:ext cx="1801627" cy="1013415"/>
            </p:xfrm>
            <a:graphic>
              <a:graphicData uri="http://schemas.microsoft.com/office/powerpoint/2016/slidezoom">
                <pslz:sldZm>
                  <pslz:sldZmObj sldId="286" cId="535528381">
                    <pslz:zmPr id="{5E5327B1-B145-4ACA-A3A8-063C2B309DBF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01627" cy="101341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3" name="Slide Zoom 12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8CE4BD4E-7782-4211-893A-A2BAF981C2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049604" y="2096792"/>
                <a:ext cx="1801627" cy="101341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8F4C3897-380E-4FDC-9B25-D3A728F5A5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1354939"/>
                  </p:ext>
                </p:extLst>
              </p:nvPr>
            </p:nvGraphicFramePr>
            <p:xfrm>
              <a:off x="7402205" y="3429000"/>
              <a:ext cx="1937792" cy="1090008"/>
            </p:xfrm>
            <a:graphic>
              <a:graphicData uri="http://schemas.microsoft.com/office/powerpoint/2016/slidezoom">
                <pslz:sldZm>
                  <pslz:sldZmObj sldId="300" cId="2258208815">
                    <pslz:zmPr id="{88C60EDC-7D34-45A9-B222-CC0B7670B5EC}" returnToParent="0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37792" cy="10900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5" name="Slide Zoom 14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8F4C3897-380E-4FDC-9B25-D3A728F5A5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02205" y="3429000"/>
                <a:ext cx="1937792" cy="109000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9962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EDDE1-718C-4265-BEEA-B76687E9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leading up to XC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0D42A-D84B-44AC-BE32-63A203B40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Stage I, Lesson 4</a:t>
            </a:r>
          </a:p>
          <a:p>
            <a:pPr lvl="1"/>
            <a:r>
              <a:rPr lang="en-US" dirty="0"/>
              <a:t>Safety of flight, Airports, Aeronautical charts, Airspace</a:t>
            </a:r>
          </a:p>
          <a:p>
            <a:r>
              <a:rPr lang="en-US" dirty="0"/>
              <a:t>Stage I Lesson 5</a:t>
            </a:r>
          </a:p>
          <a:p>
            <a:pPr lvl="1"/>
            <a:r>
              <a:rPr lang="en-US" dirty="0"/>
              <a:t>RADAR and ATC, Radio Procedures, Sources of Flight Info</a:t>
            </a:r>
          </a:p>
          <a:p>
            <a:r>
              <a:rPr lang="en-US" dirty="0"/>
              <a:t>Stage II, Lesson 9</a:t>
            </a:r>
          </a:p>
          <a:p>
            <a:pPr lvl="1"/>
            <a:r>
              <a:rPr lang="en-US" dirty="0"/>
              <a:t>Weather Forecasting Process, Printed Reports and Forecasts, Graphic Weather Products, Sources of Weather Info</a:t>
            </a:r>
          </a:p>
          <a:p>
            <a:r>
              <a:rPr lang="en-US" dirty="0"/>
              <a:t>Stage III, Lesson 11</a:t>
            </a:r>
          </a:p>
          <a:p>
            <a:pPr lvl="1"/>
            <a:r>
              <a:rPr lang="en-US" dirty="0"/>
              <a:t>Predicting Performance, Weight and Balance, Flight Computers</a:t>
            </a:r>
          </a:p>
          <a:p>
            <a:r>
              <a:rPr lang="en-US" dirty="0"/>
              <a:t>Stage III, Lesson 12</a:t>
            </a:r>
          </a:p>
          <a:p>
            <a:pPr lvl="1"/>
            <a:r>
              <a:rPr lang="en-US" dirty="0"/>
              <a:t>Pilotage and Dead Reckoning, VOR Navigation, ADF Navigation, Advanced Navigation (VORDME/GPS/INS)</a:t>
            </a:r>
          </a:p>
          <a:p>
            <a:r>
              <a:rPr lang="en-US" dirty="0">
                <a:hlinkClick r:id="rId3" action="ppaction://hlinksldjump"/>
              </a:rPr>
              <a:t>NOW we plan a dual cross country flight!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230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8650E-268B-4FAB-9000-54E011D13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Cruise and TOD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E9E72-ECBA-4B94-B52C-711BA7E5E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cruise speed and fuel burn based on power settings and altitude</a:t>
            </a:r>
          </a:p>
          <a:p>
            <a:r>
              <a:rPr lang="en-US" dirty="0"/>
              <a:t>Determine at cruise distance covered to lose altitude from TOD to TPA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274E2555-A084-437B-8140-221A28C659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09388849"/>
                  </p:ext>
                </p:extLst>
              </p:nvPr>
            </p:nvGraphicFramePr>
            <p:xfrm>
              <a:off x="2275633" y="4169832"/>
              <a:ext cx="3048000" cy="1714500"/>
            </p:xfrm>
            <a:graphic>
              <a:graphicData uri="http://schemas.microsoft.com/office/powerpoint/2016/slidezoom">
                <pslz:sldZm>
                  <pslz:sldZmObj sldId="292" cId="1264761493">
                    <pslz:zmPr id="{1FF17D85-6390-4B9A-8347-83366C4AED05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Slide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274E2555-A084-437B-8140-221A28C659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75633" y="4169832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0E44CFBA-20C3-42DF-9C19-3D4699B0CB7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67017713"/>
                  </p:ext>
                </p:extLst>
              </p:nvPr>
            </p:nvGraphicFramePr>
            <p:xfrm>
              <a:off x="6868366" y="4169832"/>
              <a:ext cx="3048000" cy="1714500"/>
            </p:xfrm>
            <a:graphic>
              <a:graphicData uri="http://schemas.microsoft.com/office/powerpoint/2016/slidezoom">
                <pslz:sldZm>
                  <pslz:sldZmObj sldId="301" cId="684632108">
                    <pslz:zmPr id="{69DE3513-DF16-4F17-B722-2528226445EF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Slide Zoom 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0E44CFBA-20C3-42DF-9C19-3D4699B0CB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68366" y="4169832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5603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40E14-7553-49D1-B131-269A86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Distances and Winds, ETE and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64D22-DB7A-4E9E-93D4-94A72104F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plotter, get leg distances</a:t>
            </a:r>
          </a:p>
          <a:p>
            <a:pPr lvl="1"/>
            <a:r>
              <a:rPr lang="en-US" dirty="0"/>
              <a:t>Ensure SECTIONAL and NAUTICAL</a:t>
            </a:r>
          </a:p>
          <a:p>
            <a:r>
              <a:rPr lang="en-US" dirty="0"/>
              <a:t>Using Winds Aloft, determine WCA +/- and Groundspeed</a:t>
            </a:r>
          </a:p>
          <a:p>
            <a:pPr lvl="1"/>
            <a:r>
              <a:rPr lang="en-US" dirty="0"/>
              <a:t>Winds are TRUE unless spoken</a:t>
            </a:r>
          </a:p>
          <a:p>
            <a:r>
              <a:rPr lang="en-US" dirty="0"/>
              <a:t>TC +/- WCA = TH +/- Var = MC +/- Dev = MH</a:t>
            </a:r>
          </a:p>
          <a:p>
            <a:r>
              <a:rPr lang="en-US" dirty="0"/>
              <a:t>We have distance and speed (GS) so we can calculate time (ETE)</a:t>
            </a:r>
          </a:p>
          <a:p>
            <a:pPr lvl="1"/>
            <a:r>
              <a:rPr lang="en-US" dirty="0"/>
              <a:t>Use E6B</a:t>
            </a:r>
          </a:p>
          <a:p>
            <a:r>
              <a:rPr lang="en-US" dirty="0"/>
              <a:t>Calc Fuel totals, Total distance and total ETE (for flight plan and reserves)</a:t>
            </a:r>
          </a:p>
        </p:txBody>
      </p:sp>
    </p:spTree>
    <p:extLst>
      <p:ext uri="{BB962C8B-B14F-4D97-AF65-F5344CB8AC3E}">
        <p14:creationId xmlns:p14="http://schemas.microsoft.com/office/powerpoint/2010/main" val="3032159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FFE2-1CAD-4130-BBF3-7C2074EAF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0D285-C5D9-4504-8A37-7ECF74374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 Weight and balance </a:t>
            </a:r>
          </a:p>
          <a:p>
            <a:pPr lvl="1"/>
            <a:r>
              <a:rPr lang="en-US" dirty="0"/>
              <a:t>People, Fuel, Bags and reserve</a:t>
            </a:r>
          </a:p>
          <a:p>
            <a:r>
              <a:rPr lang="en-US" dirty="0"/>
              <a:t>Runway lengths for takeoff and landing airport</a:t>
            </a:r>
          </a:p>
          <a:p>
            <a:pPr lvl="1"/>
            <a:r>
              <a:rPr lang="en-US" dirty="0"/>
              <a:t>POH often has takeoff and landing at gross weight for rule of thumb</a:t>
            </a:r>
          </a:p>
          <a:p>
            <a:r>
              <a:rPr lang="en-US" dirty="0"/>
              <a:t>Call/Connect to FSS and ensure a full weather briefing and FILE A FLIGHT PLAN</a:t>
            </a:r>
          </a:p>
          <a:p>
            <a:endParaRPr lang="en-US" dirty="0"/>
          </a:p>
          <a:p>
            <a:r>
              <a:rPr lang="en-US" dirty="0"/>
              <a:t>LAST CALL FOR GO/NO-GO!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3443956F-280B-40D4-B30D-F9E22BB4CDC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58750583"/>
                  </p:ext>
                </p:extLst>
              </p:nvPr>
            </p:nvGraphicFramePr>
            <p:xfrm>
              <a:off x="8819384" y="2211707"/>
              <a:ext cx="3048000" cy="1714500"/>
            </p:xfrm>
            <a:graphic>
              <a:graphicData uri="http://schemas.microsoft.com/office/powerpoint/2016/slidezoom">
                <pslz:sldZm>
                  <pslz:sldZmObj sldId="293" cId="2342068341">
                    <pslz:zmPr id="{3B5A3502-1E3A-45CA-BA46-AC5A4BA82574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Slide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3443956F-280B-40D4-B30D-F9E22BB4CD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819384" y="2211707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4BE3EB70-6F8C-4211-BCE4-B4A75A8C353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7542195"/>
                  </p:ext>
                </p:extLst>
              </p:nvPr>
            </p:nvGraphicFramePr>
            <p:xfrm>
              <a:off x="5116151" y="5143500"/>
              <a:ext cx="3048000" cy="1714500"/>
            </p:xfrm>
            <a:graphic>
              <a:graphicData uri="http://schemas.microsoft.com/office/powerpoint/2016/slidezoom">
                <pslz:sldZm>
                  <pslz:sldZmObj sldId="294" cId="1571758474">
                    <pslz:zmPr id="{C62DC3A4-1494-40B6-8E5E-24FA63D9A216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Slide Zoom 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4BE3EB70-6F8C-4211-BCE4-B4A75A8C35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16151" y="51435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674A98B-87EC-4CA9-B5B8-B9AE6F9A78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1347" y="5598436"/>
            <a:ext cx="2592335" cy="1103349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5D3796F2-2560-4C51-BD55-0A37104681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88070045"/>
                  </p:ext>
                </p:extLst>
              </p:nvPr>
            </p:nvGraphicFramePr>
            <p:xfrm>
              <a:off x="8520959" y="4646293"/>
              <a:ext cx="3048000" cy="1714500"/>
            </p:xfrm>
            <a:graphic>
              <a:graphicData uri="http://schemas.microsoft.com/office/powerpoint/2016/slidezoom">
                <pslz:sldZm>
                  <pslz:sldZmObj sldId="295" cId="2598797964">
                    <pslz:zmPr id="{CE358348-1114-40FC-AA0B-EC2EBB2D3C7D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0" name="Slide Zoom 9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5D3796F2-2560-4C51-BD55-0A37104681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20959" y="464629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6061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2C2758-47D1-4DA9-8DC7-F98A435B0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728511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05FE83-BE86-4DEC-BD7F-CC5EA6E42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009" y="-1"/>
            <a:ext cx="9292856" cy="688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009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38C667-81FB-4523-A591-167DB9C84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909" y="0"/>
            <a:ext cx="9024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52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2D39F3-DC76-479C-A8AA-717C3A68F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694" y="0"/>
            <a:ext cx="73166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45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0123D6-7454-4692-8108-129628912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087" y="252412"/>
            <a:ext cx="774382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556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30CD4F-C4B8-411E-8E15-E24A65126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9050"/>
            <a:ext cx="117348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9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D3B8C6-3755-4510-A633-054D3DADD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437" y="319087"/>
            <a:ext cx="9763125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50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8E76B-619E-411E-B2C0-938D1A02F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–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35487-D0F8-4B74-967A-379F11468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Forecasting Process</a:t>
            </a:r>
          </a:p>
          <a:p>
            <a:pPr lvl="1"/>
            <a:r>
              <a:rPr lang="en-US" dirty="0"/>
              <a:t>Forecasting methods</a:t>
            </a:r>
          </a:p>
          <a:p>
            <a:pPr lvl="1"/>
            <a:r>
              <a:rPr lang="en-US" dirty="0"/>
              <a:t>Types of forecasts</a:t>
            </a:r>
          </a:p>
          <a:p>
            <a:pPr lvl="1"/>
            <a:r>
              <a:rPr lang="en-US" dirty="0"/>
              <a:t>Compiling and processing weather data</a:t>
            </a:r>
          </a:p>
          <a:p>
            <a:pPr lvl="1"/>
            <a:r>
              <a:rPr lang="en-US" dirty="0"/>
              <a:t>Forecasting accuracy and limitations</a:t>
            </a:r>
          </a:p>
        </p:txBody>
      </p:sp>
    </p:spTree>
    <p:extLst>
      <p:ext uri="{BB962C8B-B14F-4D97-AF65-F5344CB8AC3E}">
        <p14:creationId xmlns:p14="http://schemas.microsoft.com/office/powerpoint/2010/main" val="31448887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C7F7EC-1393-43D9-ACD2-A84ECA84B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488" y="0"/>
            <a:ext cx="5145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897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56E725-C4FD-483B-831E-6DCF02E11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843" y="0"/>
            <a:ext cx="7130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283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642C9D-6769-42F5-AF65-A4F0C8C6C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582" y="963797"/>
            <a:ext cx="8260835" cy="444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4426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AE7514-6868-42DA-8578-05071609F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0" y="123825"/>
            <a:ext cx="2857500" cy="33051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FBB8D0-28A5-4842-A0D0-7AB070146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0" y="3429000"/>
            <a:ext cx="28575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609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4207C7-92BD-45B7-BB16-7094FCB64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602" y="0"/>
            <a:ext cx="59647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011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25B6F0-ADF9-4237-89F2-C071EED5A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887" y="419100"/>
            <a:ext cx="9420225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5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90BFB2-A1BA-4EF9-97F6-2EFE9EE93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525" y="1047750"/>
            <a:ext cx="30289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80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AE3CB5-A80B-478D-BF76-332EC6859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376" y="0"/>
            <a:ext cx="54092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7614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3BF33A-3F1A-4B61-B878-F343BFBBA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824" y="0"/>
            <a:ext cx="66083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683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3534BE-0ADC-4BCF-8330-579A418B9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034" y="851601"/>
            <a:ext cx="8359932" cy="483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58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8E76B-619E-411E-B2C0-938D1A02F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–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35487-D0F8-4B74-967A-379F11468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Printed Reports and Forecasts</a:t>
            </a:r>
          </a:p>
          <a:p>
            <a:pPr lvl="1"/>
            <a:r>
              <a:rPr lang="en-US" dirty="0"/>
              <a:t>Aviation Routine Weather Report (METAR)</a:t>
            </a:r>
          </a:p>
          <a:p>
            <a:pPr lvl="1"/>
            <a:r>
              <a:rPr lang="en-US" dirty="0"/>
              <a:t>Radar Weather Reports</a:t>
            </a:r>
          </a:p>
          <a:p>
            <a:pPr lvl="1"/>
            <a:r>
              <a:rPr lang="en-US" dirty="0"/>
              <a:t>Pilot Weather Reports</a:t>
            </a:r>
          </a:p>
          <a:p>
            <a:pPr lvl="1"/>
            <a:r>
              <a:rPr lang="en-US" dirty="0"/>
              <a:t>Terminal Aerodrome Forecasts (TAF)</a:t>
            </a:r>
          </a:p>
          <a:p>
            <a:pPr lvl="1"/>
            <a:r>
              <a:rPr lang="en-US" dirty="0"/>
              <a:t>Aviation Area Forecast (FA)</a:t>
            </a:r>
          </a:p>
          <a:p>
            <a:pPr lvl="1"/>
            <a:r>
              <a:rPr lang="en-US" dirty="0"/>
              <a:t>Winds and Temperature Aloft Forecasts</a:t>
            </a:r>
          </a:p>
          <a:p>
            <a:pPr lvl="1"/>
            <a:r>
              <a:rPr lang="en-US" dirty="0"/>
              <a:t>Severe Weather Reports and Forecasts</a:t>
            </a:r>
          </a:p>
          <a:p>
            <a:pPr lvl="1"/>
            <a:r>
              <a:rPr lang="en-US" dirty="0"/>
              <a:t>AIRMET/SIGMET/Convective SIGMET</a:t>
            </a:r>
          </a:p>
        </p:txBody>
      </p:sp>
    </p:spTree>
    <p:extLst>
      <p:ext uri="{BB962C8B-B14F-4D97-AF65-F5344CB8AC3E}">
        <p14:creationId xmlns:p14="http://schemas.microsoft.com/office/powerpoint/2010/main" val="7787345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27E9F7-73DB-4644-8894-3B0D20EE1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860" y="0"/>
            <a:ext cx="87082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7979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579341-0269-4D2A-92EA-66B78E4DD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1817171"/>
            <a:ext cx="800100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8883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C879AB-7162-4AE6-9D46-CDE0357B1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721" y="0"/>
            <a:ext cx="84705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8595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543A9B-1662-43A6-8E36-569AE147B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837" y="1928812"/>
            <a:ext cx="717232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063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A22FCA-6A07-41A0-9EB0-A6883BF26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837" y="2433637"/>
            <a:ext cx="717232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458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A0FFB0-FEAA-4CB3-8529-ED022B02C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005"/>
            <a:ext cx="7620000" cy="52292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0FE95E-66EE-4C5C-8615-C33018118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981" y="2593570"/>
            <a:ext cx="762000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2088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A7EA46-7C1C-4A0E-B5A7-319EFC371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352" y="2091014"/>
            <a:ext cx="8341857" cy="267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632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8E76B-619E-411E-B2C0-938D1A02F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–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35487-D0F8-4B74-967A-379F11468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Graphic Weather Products</a:t>
            </a:r>
          </a:p>
          <a:p>
            <a:pPr lvl="1"/>
            <a:r>
              <a:rPr lang="en-US" dirty="0"/>
              <a:t>Surface analysis chart</a:t>
            </a:r>
          </a:p>
          <a:p>
            <a:pPr lvl="1"/>
            <a:r>
              <a:rPr lang="en-US" dirty="0"/>
              <a:t>Weather Depiction Chart</a:t>
            </a:r>
          </a:p>
          <a:p>
            <a:pPr lvl="1"/>
            <a:r>
              <a:rPr lang="en-US" dirty="0"/>
              <a:t>Radar Summary Chart</a:t>
            </a:r>
          </a:p>
          <a:p>
            <a:pPr lvl="1"/>
            <a:r>
              <a:rPr lang="en-US" dirty="0"/>
              <a:t>Satellite Weather Pictures</a:t>
            </a:r>
          </a:p>
          <a:p>
            <a:pPr lvl="1"/>
            <a:r>
              <a:rPr lang="en-US" dirty="0"/>
              <a:t>Low-level Significant Weather Prog Charts</a:t>
            </a:r>
          </a:p>
          <a:p>
            <a:pPr lvl="1"/>
            <a:r>
              <a:rPr lang="en-US" dirty="0"/>
              <a:t>Convective Outlook Chart</a:t>
            </a:r>
          </a:p>
          <a:p>
            <a:pPr lvl="1"/>
            <a:r>
              <a:rPr lang="en-US" dirty="0"/>
              <a:t>Forecast Winds and Temperatures Aloft Chart</a:t>
            </a:r>
          </a:p>
          <a:p>
            <a:pPr lvl="1"/>
            <a:r>
              <a:rPr lang="en-US" dirty="0"/>
              <a:t>Volcanic Ash Forecast and Dispersion Chart</a:t>
            </a:r>
          </a:p>
        </p:txBody>
      </p:sp>
    </p:spTree>
    <p:extLst>
      <p:ext uri="{BB962C8B-B14F-4D97-AF65-F5344CB8AC3E}">
        <p14:creationId xmlns:p14="http://schemas.microsoft.com/office/powerpoint/2010/main" val="3879300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8E76B-619E-411E-B2C0-938D1A02F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–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35487-D0F8-4B74-967A-379F11468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8761412" cy="3416300"/>
          </a:xfrm>
        </p:spPr>
        <p:txBody>
          <a:bodyPr/>
          <a:lstStyle/>
          <a:p>
            <a:r>
              <a:rPr lang="en-US" dirty="0"/>
              <a:t>Source of Weather Information</a:t>
            </a:r>
          </a:p>
          <a:p>
            <a:pPr lvl="1"/>
            <a:r>
              <a:rPr lang="en-US" dirty="0"/>
              <a:t>Pre-flight weather sources</a:t>
            </a:r>
          </a:p>
          <a:p>
            <a:pPr lvl="1"/>
            <a:r>
              <a:rPr lang="en-US" dirty="0"/>
              <a:t>In-flight weather sources</a:t>
            </a:r>
          </a:p>
          <a:p>
            <a:pPr lvl="1"/>
            <a:r>
              <a:rPr lang="en-US" dirty="0" err="1"/>
              <a:t>Enroute</a:t>
            </a:r>
            <a:r>
              <a:rPr lang="en-US" dirty="0"/>
              <a:t> Flight Advisory Service</a:t>
            </a:r>
          </a:p>
          <a:p>
            <a:pPr lvl="1"/>
            <a:r>
              <a:rPr lang="en-US" dirty="0"/>
              <a:t>Weather Radar Services</a:t>
            </a:r>
          </a:p>
          <a:p>
            <a:pPr lvl="1"/>
            <a:r>
              <a:rPr lang="en-US" dirty="0"/>
              <a:t>Automated Weather Reporting Systems</a:t>
            </a:r>
          </a:p>
        </p:txBody>
      </p:sp>
    </p:spTree>
    <p:extLst>
      <p:ext uri="{BB962C8B-B14F-4D97-AF65-F5344CB8AC3E}">
        <p14:creationId xmlns:p14="http://schemas.microsoft.com/office/powerpoint/2010/main" val="2450188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BD4A-B199-4495-93A8-4D1A41DEF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Review…questions?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354C1-EDCF-4BC5-8D0C-AE6B17732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Predicting Performance</a:t>
            </a:r>
          </a:p>
          <a:p>
            <a:pPr lvl="1"/>
            <a:r>
              <a:rPr lang="en-US" dirty="0"/>
              <a:t>Aircraft Performance and Design</a:t>
            </a:r>
          </a:p>
          <a:p>
            <a:pPr lvl="1"/>
            <a:r>
              <a:rPr lang="en-US" dirty="0"/>
              <a:t>Chart Presentations (Sectional, TAC etc.)</a:t>
            </a:r>
          </a:p>
          <a:p>
            <a:pPr lvl="1"/>
            <a:r>
              <a:rPr lang="en-US" dirty="0"/>
              <a:t>Factors affecting performance</a:t>
            </a:r>
          </a:p>
          <a:p>
            <a:pPr lvl="1"/>
            <a:r>
              <a:rPr lang="en-US" dirty="0"/>
              <a:t>Takeoff and Landing performance</a:t>
            </a:r>
          </a:p>
          <a:p>
            <a:pPr lvl="1"/>
            <a:r>
              <a:rPr lang="en-US" dirty="0"/>
              <a:t>Climb Performance</a:t>
            </a:r>
          </a:p>
          <a:p>
            <a:pPr lvl="1"/>
            <a:r>
              <a:rPr lang="en-US" dirty="0"/>
              <a:t>Cruise Performance</a:t>
            </a:r>
          </a:p>
          <a:p>
            <a:pPr lvl="1"/>
            <a:r>
              <a:rPr lang="en-US" dirty="0"/>
              <a:t>Using Performance Charts</a:t>
            </a:r>
          </a:p>
        </p:txBody>
      </p:sp>
    </p:spTree>
    <p:extLst>
      <p:ext uri="{BB962C8B-B14F-4D97-AF65-F5344CB8AC3E}">
        <p14:creationId xmlns:p14="http://schemas.microsoft.com/office/powerpoint/2010/main" val="2464943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BD4A-B199-4495-93A8-4D1A41DEF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Review…questions?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354C1-EDCF-4BC5-8D0C-AE6B17732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Weight and Balance</a:t>
            </a:r>
          </a:p>
          <a:p>
            <a:pPr lvl="1"/>
            <a:r>
              <a:rPr lang="en-US" dirty="0"/>
              <a:t>Importance of Weight</a:t>
            </a:r>
          </a:p>
          <a:p>
            <a:pPr lvl="1"/>
            <a:r>
              <a:rPr lang="en-US" dirty="0"/>
              <a:t>Importance of Balance</a:t>
            </a:r>
          </a:p>
          <a:p>
            <a:pPr lvl="1"/>
            <a:r>
              <a:rPr lang="en-US" dirty="0"/>
              <a:t>Terminology</a:t>
            </a:r>
          </a:p>
          <a:p>
            <a:pPr lvl="1"/>
            <a:r>
              <a:rPr lang="en-US" dirty="0"/>
              <a:t>Principles of Weight and Balance</a:t>
            </a:r>
          </a:p>
          <a:p>
            <a:pPr lvl="1"/>
            <a:r>
              <a:rPr lang="en-US" dirty="0"/>
              <a:t>Computation Method</a:t>
            </a:r>
          </a:p>
          <a:p>
            <a:pPr lvl="1"/>
            <a:r>
              <a:rPr lang="en-US" dirty="0"/>
              <a:t>Table Method</a:t>
            </a:r>
          </a:p>
          <a:p>
            <a:pPr lvl="1"/>
            <a:r>
              <a:rPr lang="en-US" dirty="0"/>
              <a:t>Graph Method</a:t>
            </a:r>
          </a:p>
          <a:p>
            <a:pPr lvl="1"/>
            <a:r>
              <a:rPr lang="en-US" dirty="0"/>
              <a:t>Weight shift formula</a:t>
            </a:r>
          </a:p>
          <a:p>
            <a:pPr lvl="1"/>
            <a:r>
              <a:rPr lang="en-US" dirty="0"/>
              <a:t>Effects of operating at High Total Weights</a:t>
            </a:r>
          </a:p>
          <a:p>
            <a:pPr lvl="1"/>
            <a:r>
              <a:rPr lang="en-US" dirty="0"/>
              <a:t>Flight at various CG positions</a:t>
            </a:r>
          </a:p>
        </p:txBody>
      </p:sp>
    </p:spTree>
    <p:extLst>
      <p:ext uri="{BB962C8B-B14F-4D97-AF65-F5344CB8AC3E}">
        <p14:creationId xmlns:p14="http://schemas.microsoft.com/office/powerpoint/2010/main" val="2758551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BD4A-B199-4495-93A8-4D1A41DEF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Review…questions?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354C1-EDCF-4BC5-8D0C-AE6B17732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Flight Computers</a:t>
            </a:r>
          </a:p>
          <a:p>
            <a:pPr lvl="1"/>
            <a:r>
              <a:rPr lang="en-US" dirty="0"/>
              <a:t>Mechanical Flight Computers</a:t>
            </a:r>
          </a:p>
          <a:p>
            <a:pPr lvl="1"/>
            <a:r>
              <a:rPr lang="en-US" dirty="0"/>
              <a:t>Time, speed and distance</a:t>
            </a:r>
          </a:p>
          <a:p>
            <a:pPr lvl="1"/>
            <a:r>
              <a:rPr lang="en-US" dirty="0"/>
              <a:t>Airspeed and Density Altitude Computations</a:t>
            </a:r>
          </a:p>
          <a:p>
            <a:pPr lvl="1"/>
            <a:r>
              <a:rPr lang="en-US" dirty="0"/>
              <a:t>Wind Problems</a:t>
            </a:r>
          </a:p>
          <a:p>
            <a:pPr lvl="1"/>
            <a:r>
              <a:rPr lang="en-US" dirty="0"/>
              <a:t>Conversions</a:t>
            </a:r>
          </a:p>
          <a:p>
            <a:pPr lvl="1"/>
            <a:r>
              <a:rPr lang="en-US" dirty="0"/>
              <a:t>Solving multi-part problems</a:t>
            </a:r>
          </a:p>
        </p:txBody>
      </p:sp>
    </p:spTree>
    <p:extLst>
      <p:ext uri="{BB962C8B-B14F-4D97-AF65-F5344CB8AC3E}">
        <p14:creationId xmlns:p14="http://schemas.microsoft.com/office/powerpoint/2010/main" val="33520020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184</TotalTime>
  <Words>1205</Words>
  <Application>Microsoft Office PowerPoint</Application>
  <PresentationFormat>Widescreen</PresentationFormat>
  <Paragraphs>240</Paragraphs>
  <Slides>46</Slides>
  <Notes>29</Notes>
  <HiddenSlides>12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Century Gothic</vt:lpstr>
      <vt:lpstr>Wingdings 3</vt:lpstr>
      <vt:lpstr>Ion Boardroom</vt:lpstr>
      <vt:lpstr>First Dual Cross Country</vt:lpstr>
      <vt:lpstr>Lessons leading up to XC</vt:lpstr>
      <vt:lpstr>Review – Questions?</vt:lpstr>
      <vt:lpstr>Review – Questions?</vt:lpstr>
      <vt:lpstr>Review – Questions?</vt:lpstr>
      <vt:lpstr>Review – Questions?</vt:lpstr>
      <vt:lpstr>Review…questions?</vt:lpstr>
      <vt:lpstr>Review…questions?</vt:lpstr>
      <vt:lpstr>Review…questions?</vt:lpstr>
      <vt:lpstr>Review…questions?</vt:lpstr>
      <vt:lpstr>Review…questions?</vt:lpstr>
      <vt:lpstr>Review…questions?</vt:lpstr>
      <vt:lpstr>Review…questions?</vt:lpstr>
      <vt:lpstr>Cross Country Planning</vt:lpstr>
      <vt:lpstr>Cross Country Planning</vt:lpstr>
      <vt:lpstr>Cross Country Planning</vt:lpstr>
      <vt:lpstr>What do we need?</vt:lpstr>
      <vt:lpstr>Where are we going? Which Route?</vt:lpstr>
      <vt:lpstr>Determine True Course, Wind and TOC</vt:lpstr>
      <vt:lpstr>Determine Cruise and TOD</vt:lpstr>
      <vt:lpstr>Distances and Winds, ETE and Fuel</vt:lpstr>
      <vt:lpstr>Final preparation</vt:lpstr>
      <vt:lpstr>Appendix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Dual Cross Country</dc:title>
  <dc:creator>JD Marymee</dc:creator>
  <cp:lastModifiedBy>JD Marymee</cp:lastModifiedBy>
  <cp:revision>50</cp:revision>
  <dcterms:created xsi:type="dcterms:W3CDTF">2018-04-08T21:01:55Z</dcterms:created>
  <dcterms:modified xsi:type="dcterms:W3CDTF">2018-06-13T23:01:59Z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jmarymee@microsoft.com</vt:lpwstr>
  </property>
  <property fmtid="{D5CDD505-2E9C-101B-9397-08002B2CF9AE}" pid="5" name="MSIP_Label_f42aa342-8706-4288-bd11-ebb85995028c_SetDate">
    <vt:lpwstr>2018-04-08T21:05:06.1272111Z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